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57" r:id="rId4"/>
    <p:sldId id="258" r:id="rId5"/>
    <p:sldId id="259" r:id="rId6"/>
    <p:sldId id="260" r:id="rId7"/>
    <p:sldId id="263" r:id="rId8"/>
    <p:sldId id="261" r:id="rId9"/>
    <p:sldId id="262" r:id="rId10"/>
    <p:sldId id="266" r:id="rId11"/>
    <p:sldId id="264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1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1" d="100"/>
          <a:sy n="121" d="100"/>
        </p:scale>
        <p:origin x="-744" y="10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Лист1!$B$1:$J$1</c:f>
              <c:strCache>
                <c:ptCount val="9"/>
                <c:pt idx="0">
                  <c:v>Исторические персонажи</c:v>
                </c:pt>
                <c:pt idx="1">
                  <c:v>Зарубежные политики</c:v>
                </c:pt>
                <c:pt idx="2">
                  <c:v>Администрация президента</c:v>
                </c:pt>
                <c:pt idx="3">
                  <c:v>Правительство</c:v>
                </c:pt>
                <c:pt idx="4">
                  <c:v>ГД</c:v>
                </c:pt>
                <c:pt idx="5">
                  <c:v>Другие чиновники</c:v>
                </c:pt>
                <c:pt idx="6">
                  <c:v>Наука, культура, спорт</c:v>
                </c:pt>
                <c:pt idx="7">
                  <c:v>Бизнес</c:v>
                </c:pt>
                <c:pt idx="8">
                  <c:v>Бывшие политики</c:v>
                </c:pt>
              </c:strCache>
            </c:strRef>
          </c:cat>
          <c:val>
            <c:numRef>
              <c:f>Лист1!$B$2:$J$2</c:f>
              <c:numCache>
                <c:formatCode>General</c:formatCode>
                <c:ptCount val="9"/>
                <c:pt idx="0">
                  <c:v>10.92</c:v>
                </c:pt>
                <c:pt idx="1">
                  <c:v>12.61</c:v>
                </c:pt>
                <c:pt idx="2">
                  <c:v>5.88</c:v>
                </c:pt>
                <c:pt idx="3">
                  <c:v>7.56</c:v>
                </c:pt>
                <c:pt idx="4">
                  <c:v>16.81</c:v>
                </c:pt>
                <c:pt idx="5">
                  <c:v>3.36</c:v>
                </c:pt>
                <c:pt idx="6">
                  <c:v>18.48999999999998</c:v>
                </c:pt>
                <c:pt idx="7">
                  <c:v>2.52</c:v>
                </c:pt>
                <c:pt idx="8">
                  <c:v>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6491368"/>
        <c:axId val="-2126489000"/>
      </c:barChart>
      <c:catAx>
        <c:axId val="-21264913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-2126489000"/>
        <c:crosses val="autoZero"/>
        <c:auto val="1"/>
        <c:lblAlgn val="ctr"/>
        <c:lblOffset val="100"/>
        <c:noMultiLvlLbl val="0"/>
      </c:catAx>
      <c:valAx>
        <c:axId val="-21264890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126491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Лист1!$B$1:$J$1</c:f>
              <c:strCache>
                <c:ptCount val="9"/>
                <c:pt idx="0">
                  <c:v>Исторические персонажи</c:v>
                </c:pt>
                <c:pt idx="1">
                  <c:v>Зарубежные политики</c:v>
                </c:pt>
                <c:pt idx="2">
                  <c:v>Администрация президента</c:v>
                </c:pt>
                <c:pt idx="3">
                  <c:v>Правительство</c:v>
                </c:pt>
                <c:pt idx="4">
                  <c:v>ГД</c:v>
                </c:pt>
                <c:pt idx="5">
                  <c:v>Другие чиновники</c:v>
                </c:pt>
                <c:pt idx="6">
                  <c:v>Наука, культура, спорт</c:v>
                </c:pt>
                <c:pt idx="7">
                  <c:v>Бизнес</c:v>
                </c:pt>
                <c:pt idx="8">
                  <c:v>Бывшие политики</c:v>
                </c:pt>
              </c:strCache>
            </c:strRef>
          </c:cat>
          <c:val>
            <c:numRef>
              <c:f>Лист1!$B$2:$J$2</c:f>
              <c:numCache>
                <c:formatCode>General</c:formatCode>
                <c:ptCount val="9"/>
                <c:pt idx="0">
                  <c:v>11.81</c:v>
                </c:pt>
                <c:pt idx="1">
                  <c:v>11.81</c:v>
                </c:pt>
                <c:pt idx="2">
                  <c:v>3.94</c:v>
                </c:pt>
                <c:pt idx="3">
                  <c:v>8.66</c:v>
                </c:pt>
                <c:pt idx="4">
                  <c:v>6.3</c:v>
                </c:pt>
                <c:pt idx="5">
                  <c:v>3.94</c:v>
                </c:pt>
                <c:pt idx="6">
                  <c:v>33.86</c:v>
                </c:pt>
                <c:pt idx="7">
                  <c:v>4.72</c:v>
                </c:pt>
                <c:pt idx="8">
                  <c:v>3.15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9084216"/>
        <c:axId val="2089081160"/>
      </c:barChart>
      <c:catAx>
        <c:axId val="20890842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2089081160"/>
        <c:crosses val="autoZero"/>
        <c:auto val="1"/>
        <c:lblAlgn val="ctr"/>
        <c:lblOffset val="100"/>
        <c:noMultiLvlLbl val="0"/>
      </c:catAx>
      <c:valAx>
        <c:axId val="20890811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89084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Лист1!$B$1:$I$1</c:f>
              <c:strCache>
                <c:ptCount val="8"/>
                <c:pt idx="0">
                  <c:v>Оппозиция</c:v>
                </c:pt>
                <c:pt idx="1">
                  <c:v>Правые</c:v>
                </c:pt>
                <c:pt idx="2">
                  <c:v>КПРФ</c:v>
                </c:pt>
                <c:pt idx="3">
                  <c:v>ЕР</c:v>
                </c:pt>
                <c:pt idx="4">
                  <c:v>СР</c:v>
                </c:pt>
                <c:pt idx="5">
                  <c:v>Патриоты</c:v>
                </c:pt>
                <c:pt idx="6">
                  <c:v>ЛДПР</c:v>
                </c:pt>
                <c:pt idx="7">
                  <c:v>Яблоко</c:v>
                </c:pt>
              </c:strCache>
            </c:strRef>
          </c:cat>
          <c:val>
            <c:numRef>
              <c:f>Лист1!$B$2:$I$2</c:f>
              <c:numCache>
                <c:formatCode>General</c:formatCode>
                <c:ptCount val="8"/>
                <c:pt idx="0">
                  <c:v>7.56</c:v>
                </c:pt>
                <c:pt idx="1">
                  <c:v>2.52</c:v>
                </c:pt>
                <c:pt idx="2">
                  <c:v>3.36</c:v>
                </c:pt>
                <c:pt idx="3">
                  <c:v>26.05</c:v>
                </c:pt>
                <c:pt idx="4">
                  <c:v>5.88</c:v>
                </c:pt>
                <c:pt idx="5">
                  <c:v>1.68</c:v>
                </c:pt>
                <c:pt idx="6">
                  <c:v>3.36</c:v>
                </c:pt>
                <c:pt idx="7">
                  <c:v>1.68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2226744"/>
        <c:axId val="2092229784"/>
      </c:barChart>
      <c:catAx>
        <c:axId val="20922267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2092229784"/>
        <c:crosses val="autoZero"/>
        <c:auto val="1"/>
        <c:lblAlgn val="ctr"/>
        <c:lblOffset val="100"/>
        <c:noMultiLvlLbl val="0"/>
      </c:catAx>
      <c:valAx>
        <c:axId val="20922297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92226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Лист1!$B$1:$I$1</c:f>
              <c:strCache>
                <c:ptCount val="8"/>
                <c:pt idx="0">
                  <c:v>Оппозиция</c:v>
                </c:pt>
                <c:pt idx="1">
                  <c:v>Прохоров</c:v>
                </c:pt>
                <c:pt idx="2">
                  <c:v>КПРФ</c:v>
                </c:pt>
                <c:pt idx="3">
                  <c:v>ЕР</c:v>
                </c:pt>
                <c:pt idx="4">
                  <c:v>СР</c:v>
                </c:pt>
                <c:pt idx="5">
                  <c:v>Патриоты</c:v>
                </c:pt>
                <c:pt idx="6">
                  <c:v>ЛДПР</c:v>
                </c:pt>
                <c:pt idx="7">
                  <c:v>Яблоко</c:v>
                </c:pt>
              </c:strCache>
            </c:strRef>
          </c:cat>
          <c:val>
            <c:numRef>
              <c:f>Лист1!$B$2:$I$2</c:f>
              <c:numCache>
                <c:formatCode>General</c:formatCode>
                <c:ptCount val="8"/>
                <c:pt idx="0">
                  <c:v>14.96</c:v>
                </c:pt>
                <c:pt idx="1">
                  <c:v>5.51</c:v>
                </c:pt>
                <c:pt idx="2">
                  <c:v>4.72</c:v>
                </c:pt>
                <c:pt idx="3">
                  <c:v>3.94</c:v>
                </c:pt>
                <c:pt idx="4">
                  <c:v>3.15</c:v>
                </c:pt>
                <c:pt idx="5">
                  <c:v>2.36</c:v>
                </c:pt>
                <c:pt idx="6">
                  <c:v>1.57</c:v>
                </c:pt>
                <c:pt idx="7">
                  <c:v>0.79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6487128"/>
        <c:axId val="2116495384"/>
      </c:barChart>
      <c:catAx>
        <c:axId val="21164871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2116495384"/>
        <c:crosses val="autoZero"/>
        <c:auto val="1"/>
        <c:lblAlgn val="ctr"/>
        <c:lblOffset val="100"/>
        <c:noMultiLvlLbl val="0"/>
      </c:catAx>
      <c:valAx>
        <c:axId val="21164953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16487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Волна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Президент</c:v>
                </c:pt>
                <c:pt idx="1">
                  <c:v>АП и Правительство</c:v>
                </c:pt>
                <c:pt idx="2">
                  <c:v>ГД</c:v>
                </c:pt>
                <c:pt idx="3">
                  <c:v>КПРФ</c:v>
                </c:pt>
                <c:pt idx="4">
                  <c:v>СР</c:v>
                </c:pt>
                <c:pt idx="5">
                  <c:v>ЕР</c:v>
                </c:pt>
                <c:pt idx="6">
                  <c:v>ЛДПР</c:v>
                </c:pt>
                <c:pt idx="7">
                  <c:v>Правые (Прохоров)</c:v>
                </c:pt>
                <c:pt idx="8">
                  <c:v>Оппозиция</c:v>
                </c:pt>
                <c:pt idx="9">
                  <c:v>Деятели культуры</c:v>
                </c:pt>
                <c:pt idx="10">
                  <c:v>Штаб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5.0</c:v>
                </c:pt>
                <c:pt idx="1">
                  <c:v>1.0</c:v>
                </c:pt>
                <c:pt idx="2">
                  <c:v>8.0</c:v>
                </c:pt>
                <c:pt idx="3">
                  <c:v>3.0</c:v>
                </c:pt>
                <c:pt idx="4">
                  <c:v>4.0</c:v>
                </c:pt>
                <c:pt idx="5">
                  <c:v>1.0</c:v>
                </c:pt>
                <c:pt idx="6">
                  <c:v>2.0</c:v>
                </c:pt>
                <c:pt idx="7">
                  <c:v>6.0</c:v>
                </c:pt>
                <c:pt idx="8">
                  <c:v>2.0</c:v>
                </c:pt>
                <c:pt idx="9">
                  <c:v>8.0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Волна 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Президент</c:v>
                </c:pt>
                <c:pt idx="1">
                  <c:v>АП и Правительство</c:v>
                </c:pt>
                <c:pt idx="2">
                  <c:v>ГД</c:v>
                </c:pt>
                <c:pt idx="3">
                  <c:v>КПРФ</c:v>
                </c:pt>
                <c:pt idx="4">
                  <c:v>СР</c:v>
                </c:pt>
                <c:pt idx="5">
                  <c:v>ЕР</c:v>
                </c:pt>
                <c:pt idx="6">
                  <c:v>ЛДПР</c:v>
                </c:pt>
                <c:pt idx="7">
                  <c:v>Правые (Прохоров)</c:v>
                </c:pt>
                <c:pt idx="8">
                  <c:v>Оппозиция</c:v>
                </c:pt>
                <c:pt idx="9">
                  <c:v>Деятели культуры</c:v>
                </c:pt>
                <c:pt idx="10">
                  <c:v>Штаб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5.0</c:v>
                </c:pt>
                <c:pt idx="1">
                  <c:v>5.0</c:v>
                </c:pt>
                <c:pt idx="2">
                  <c:v>81.0</c:v>
                </c:pt>
                <c:pt idx="3">
                  <c:v>31.0</c:v>
                </c:pt>
                <c:pt idx="4">
                  <c:v>21.0</c:v>
                </c:pt>
                <c:pt idx="5">
                  <c:v>2.0</c:v>
                </c:pt>
                <c:pt idx="6">
                  <c:v>29.0</c:v>
                </c:pt>
                <c:pt idx="7">
                  <c:v>11.0</c:v>
                </c:pt>
                <c:pt idx="8">
                  <c:v>3.0</c:v>
                </c:pt>
                <c:pt idx="9">
                  <c:v>13.0</c:v>
                </c:pt>
                <c:pt idx="10">
                  <c:v>6.0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24844008"/>
        <c:axId val="-2124841000"/>
      </c:barChart>
      <c:catAx>
        <c:axId val="-21248440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050"/>
            </a:pPr>
            <a:endParaRPr lang="ru-RU"/>
          </a:p>
        </c:txPr>
        <c:crossAx val="-2124841000"/>
        <c:crosses val="autoZero"/>
        <c:auto val="1"/>
        <c:lblAlgn val="ctr"/>
        <c:lblOffset val="100"/>
        <c:noMultiLvlLbl val="0"/>
      </c:catAx>
      <c:valAx>
        <c:axId val="-21248410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12484400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30283002300891"/>
          <c:y val="0.126624107292922"/>
          <c:w val="0.960810232316494"/>
          <c:h val="0.4231278433450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Волна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Премьер</c:v>
                </c:pt>
                <c:pt idx="1">
                  <c:v>АП и Правительство</c:v>
                </c:pt>
                <c:pt idx="2">
                  <c:v>ГД</c:v>
                </c:pt>
                <c:pt idx="3">
                  <c:v>КПРФ</c:v>
                </c:pt>
                <c:pt idx="4">
                  <c:v>СР</c:v>
                </c:pt>
                <c:pt idx="5">
                  <c:v>ЕР</c:v>
                </c:pt>
                <c:pt idx="6">
                  <c:v>ЛДПР</c:v>
                </c:pt>
                <c:pt idx="7">
                  <c:v>Правые (Прохоров)</c:v>
                </c:pt>
                <c:pt idx="8">
                  <c:v>Оппозиция</c:v>
                </c:pt>
                <c:pt idx="9">
                  <c:v>Деятели культуры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13.0</c:v>
                </c:pt>
                <c:pt idx="1">
                  <c:v>18.0</c:v>
                </c:pt>
                <c:pt idx="2">
                  <c:v>11.0</c:v>
                </c:pt>
                <c:pt idx="3">
                  <c:v>2.0</c:v>
                </c:pt>
                <c:pt idx="4">
                  <c:v>2.0</c:v>
                </c:pt>
                <c:pt idx="5">
                  <c:v>19.0</c:v>
                </c:pt>
                <c:pt idx="6">
                  <c:v>4.0</c:v>
                </c:pt>
                <c:pt idx="7">
                  <c:v>3.0</c:v>
                </c:pt>
                <c:pt idx="8">
                  <c:v>4.0</c:v>
                </c:pt>
                <c:pt idx="9">
                  <c:v>11.0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Волна 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Премьер</c:v>
                </c:pt>
                <c:pt idx="1">
                  <c:v>АП и Правительство</c:v>
                </c:pt>
                <c:pt idx="2">
                  <c:v>ГД</c:v>
                </c:pt>
                <c:pt idx="3">
                  <c:v>КПРФ</c:v>
                </c:pt>
                <c:pt idx="4">
                  <c:v>СР</c:v>
                </c:pt>
                <c:pt idx="5">
                  <c:v>ЕР</c:v>
                </c:pt>
                <c:pt idx="6">
                  <c:v>ЛДПР</c:v>
                </c:pt>
                <c:pt idx="7">
                  <c:v>Правые (Прохоров)</c:v>
                </c:pt>
                <c:pt idx="8">
                  <c:v>Оппозиция</c:v>
                </c:pt>
                <c:pt idx="9">
                  <c:v>Деятели культуры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17.0</c:v>
                </c:pt>
                <c:pt idx="1">
                  <c:v>20.0</c:v>
                </c:pt>
                <c:pt idx="2">
                  <c:v>4.0</c:v>
                </c:pt>
                <c:pt idx="3">
                  <c:v>2.0</c:v>
                </c:pt>
                <c:pt idx="4">
                  <c:v>2.0</c:v>
                </c:pt>
                <c:pt idx="5">
                  <c:v>4.0</c:v>
                </c:pt>
                <c:pt idx="6">
                  <c:v>1.0</c:v>
                </c:pt>
                <c:pt idx="7">
                  <c:v>4.0</c:v>
                </c:pt>
                <c:pt idx="8">
                  <c:v>11.0</c:v>
                </c:pt>
                <c:pt idx="9">
                  <c:v>12.0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27871176"/>
        <c:axId val="-2127868168"/>
      </c:barChart>
      <c:catAx>
        <c:axId val="-21278711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050"/>
            </a:pPr>
            <a:endParaRPr lang="ru-RU"/>
          </a:p>
        </c:txPr>
        <c:crossAx val="-2127868168"/>
        <c:crosses val="autoZero"/>
        <c:auto val="1"/>
        <c:lblAlgn val="ctr"/>
        <c:lblOffset val="100"/>
        <c:noMultiLvlLbl val="0"/>
      </c:catAx>
      <c:valAx>
        <c:axId val="-21278681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12787117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30283002300891"/>
          <c:y val="0.126624107292922"/>
          <c:w val="0.960810232316494"/>
          <c:h val="0.4231278433450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Волна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Премьер</c:v>
                </c:pt>
                <c:pt idx="1">
                  <c:v>Президент</c:v>
                </c:pt>
                <c:pt idx="2">
                  <c:v>АП и Правительство</c:v>
                </c:pt>
                <c:pt idx="3">
                  <c:v>ГД</c:v>
                </c:pt>
                <c:pt idx="4">
                  <c:v>КПРФ</c:v>
                </c:pt>
                <c:pt idx="5">
                  <c:v>СР</c:v>
                </c:pt>
                <c:pt idx="6">
                  <c:v>ЕР</c:v>
                </c:pt>
                <c:pt idx="7">
                  <c:v>ЛДПР</c:v>
                </c:pt>
                <c:pt idx="8">
                  <c:v>Правые (Прохоров)</c:v>
                </c:pt>
                <c:pt idx="9">
                  <c:v>Оппозиция</c:v>
                </c:pt>
                <c:pt idx="10">
                  <c:v>Деятели культуры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4.0</c:v>
                </c:pt>
                <c:pt idx="1">
                  <c:v>2.0</c:v>
                </c:pt>
                <c:pt idx="2">
                  <c:v>4.0</c:v>
                </c:pt>
                <c:pt idx="3">
                  <c:v>18.0</c:v>
                </c:pt>
                <c:pt idx="4">
                  <c:v>5.0</c:v>
                </c:pt>
                <c:pt idx="5">
                  <c:v>8.0</c:v>
                </c:pt>
                <c:pt idx="6">
                  <c:v>18.0</c:v>
                </c:pt>
                <c:pt idx="7">
                  <c:v>5.0</c:v>
                </c:pt>
                <c:pt idx="8">
                  <c:v>4.0</c:v>
                </c:pt>
                <c:pt idx="9">
                  <c:v>4.0</c:v>
                </c:pt>
                <c:pt idx="10">
                  <c:v>20.0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Волна 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Премьер</c:v>
                </c:pt>
                <c:pt idx="1">
                  <c:v>Президент</c:v>
                </c:pt>
                <c:pt idx="2">
                  <c:v>АП и Правительство</c:v>
                </c:pt>
                <c:pt idx="3">
                  <c:v>ГД</c:v>
                </c:pt>
                <c:pt idx="4">
                  <c:v>КПРФ</c:v>
                </c:pt>
                <c:pt idx="5">
                  <c:v>СР</c:v>
                </c:pt>
                <c:pt idx="6">
                  <c:v>ЕР</c:v>
                </c:pt>
                <c:pt idx="7">
                  <c:v>ЛДПР</c:v>
                </c:pt>
                <c:pt idx="8">
                  <c:v>Правые (Прохоров)</c:v>
                </c:pt>
                <c:pt idx="9">
                  <c:v>Оппозиция</c:v>
                </c:pt>
                <c:pt idx="10">
                  <c:v>Деятели культуры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4.0</c:v>
                </c:pt>
                <c:pt idx="1">
                  <c:v>2.0</c:v>
                </c:pt>
                <c:pt idx="3">
                  <c:v>12.0</c:v>
                </c:pt>
                <c:pt idx="4">
                  <c:v>7.0</c:v>
                </c:pt>
                <c:pt idx="5">
                  <c:v>1.0</c:v>
                </c:pt>
                <c:pt idx="6">
                  <c:v>1.0</c:v>
                </c:pt>
                <c:pt idx="7">
                  <c:v>6.0</c:v>
                </c:pt>
                <c:pt idx="8">
                  <c:v>7.0</c:v>
                </c:pt>
                <c:pt idx="9">
                  <c:v>5.0</c:v>
                </c:pt>
                <c:pt idx="10">
                  <c:v>14.0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24773144"/>
        <c:axId val="-2124770136"/>
      </c:barChart>
      <c:catAx>
        <c:axId val="-21247731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050"/>
            </a:pPr>
            <a:endParaRPr lang="ru-RU"/>
          </a:p>
        </c:txPr>
        <c:crossAx val="-2124770136"/>
        <c:crosses val="autoZero"/>
        <c:auto val="1"/>
        <c:lblAlgn val="ctr"/>
        <c:lblOffset val="100"/>
        <c:noMultiLvlLbl val="0"/>
      </c:catAx>
      <c:valAx>
        <c:axId val="-21247701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12477314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24938943071322"/>
          <c:y val="0.104012659562043"/>
          <c:w val="0.960810232316494"/>
          <c:h val="0.4231278433450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Волна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Премьер</c:v>
                </c:pt>
                <c:pt idx="1">
                  <c:v>Президент</c:v>
                </c:pt>
                <c:pt idx="2">
                  <c:v>АП и Правительство</c:v>
                </c:pt>
                <c:pt idx="3">
                  <c:v>ГД</c:v>
                </c:pt>
                <c:pt idx="4">
                  <c:v>КПРФ</c:v>
                </c:pt>
                <c:pt idx="5">
                  <c:v>СР</c:v>
                </c:pt>
                <c:pt idx="6">
                  <c:v>ЕР</c:v>
                </c:pt>
                <c:pt idx="7">
                  <c:v>ЛДПР</c:v>
                </c:pt>
                <c:pt idx="8">
                  <c:v>Правые (Прохоров)</c:v>
                </c:pt>
                <c:pt idx="9">
                  <c:v>Оппозиция</c:v>
                </c:pt>
                <c:pt idx="10">
                  <c:v>Деятели культуры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2.0</c:v>
                </c:pt>
                <c:pt idx="1">
                  <c:v>1.0</c:v>
                </c:pt>
                <c:pt idx="2">
                  <c:v>1.0</c:v>
                </c:pt>
                <c:pt idx="3">
                  <c:v>14.0</c:v>
                </c:pt>
                <c:pt idx="4">
                  <c:v>2.0</c:v>
                </c:pt>
                <c:pt idx="5">
                  <c:v>4.0</c:v>
                </c:pt>
                <c:pt idx="6">
                  <c:v>10.0</c:v>
                </c:pt>
                <c:pt idx="7">
                  <c:v>4.0</c:v>
                </c:pt>
                <c:pt idx="8">
                  <c:v>1.0</c:v>
                </c:pt>
                <c:pt idx="9">
                  <c:v>4.0</c:v>
                </c:pt>
                <c:pt idx="10">
                  <c:v>8.0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Волна 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Премьер</c:v>
                </c:pt>
                <c:pt idx="1">
                  <c:v>Президент</c:v>
                </c:pt>
                <c:pt idx="2">
                  <c:v>АП и Правительство</c:v>
                </c:pt>
                <c:pt idx="3">
                  <c:v>ГД</c:v>
                </c:pt>
                <c:pt idx="4">
                  <c:v>КПРФ</c:v>
                </c:pt>
                <c:pt idx="5">
                  <c:v>СР</c:v>
                </c:pt>
                <c:pt idx="6">
                  <c:v>ЕР</c:v>
                </c:pt>
                <c:pt idx="7">
                  <c:v>ЛДПР</c:v>
                </c:pt>
                <c:pt idx="8">
                  <c:v>Правые (Прохоров)</c:v>
                </c:pt>
                <c:pt idx="9">
                  <c:v>Оппозиция</c:v>
                </c:pt>
                <c:pt idx="10">
                  <c:v>Деятели культуры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13.0</c:v>
                </c:pt>
                <c:pt idx="1">
                  <c:v>5.0</c:v>
                </c:pt>
                <c:pt idx="3">
                  <c:v>20.0</c:v>
                </c:pt>
                <c:pt idx="4">
                  <c:v>3.0</c:v>
                </c:pt>
                <c:pt idx="5">
                  <c:v>9.0</c:v>
                </c:pt>
                <c:pt idx="7">
                  <c:v>9.0</c:v>
                </c:pt>
                <c:pt idx="8">
                  <c:v>12.0</c:v>
                </c:pt>
                <c:pt idx="9">
                  <c:v>11.0</c:v>
                </c:pt>
                <c:pt idx="10">
                  <c:v>8.0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23881608"/>
        <c:axId val="-2123922824"/>
      </c:barChart>
      <c:catAx>
        <c:axId val="-21238816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-2123922824"/>
        <c:crosses val="autoZero"/>
        <c:auto val="1"/>
        <c:lblAlgn val="ctr"/>
        <c:lblOffset val="100"/>
        <c:noMultiLvlLbl val="0"/>
      </c:catAx>
      <c:valAx>
        <c:axId val="-21239228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12388160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24938943071322"/>
          <c:y val="0.104012659562043"/>
          <c:w val="0.960810232316494"/>
          <c:h val="0.4231278433450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Волна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Премьер</c:v>
                </c:pt>
                <c:pt idx="1">
                  <c:v>Президент</c:v>
                </c:pt>
                <c:pt idx="2">
                  <c:v>АП и Правительство</c:v>
                </c:pt>
                <c:pt idx="3">
                  <c:v>ГД</c:v>
                </c:pt>
                <c:pt idx="4">
                  <c:v>КПРФ</c:v>
                </c:pt>
                <c:pt idx="5">
                  <c:v>СР</c:v>
                </c:pt>
                <c:pt idx="6">
                  <c:v>ЕР</c:v>
                </c:pt>
                <c:pt idx="7">
                  <c:v>ЛДПР</c:v>
                </c:pt>
                <c:pt idx="8">
                  <c:v>Правые (Прохоров)</c:v>
                </c:pt>
                <c:pt idx="9">
                  <c:v>Оппозиция</c:v>
                </c:pt>
                <c:pt idx="10">
                  <c:v>Деятели культуры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1.0</c:v>
                </c:pt>
                <c:pt idx="3">
                  <c:v>2.0</c:v>
                </c:pt>
                <c:pt idx="4">
                  <c:v>1.0</c:v>
                </c:pt>
                <c:pt idx="5">
                  <c:v>1.0</c:v>
                </c:pt>
                <c:pt idx="7">
                  <c:v>1.0</c:v>
                </c:pt>
                <c:pt idx="10">
                  <c:v>1.0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Волна 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Премьер</c:v>
                </c:pt>
                <c:pt idx="1">
                  <c:v>Президент</c:v>
                </c:pt>
                <c:pt idx="2">
                  <c:v>АП и Правительство</c:v>
                </c:pt>
                <c:pt idx="3">
                  <c:v>ГД</c:v>
                </c:pt>
                <c:pt idx="4">
                  <c:v>КПРФ</c:v>
                </c:pt>
                <c:pt idx="5">
                  <c:v>СР</c:v>
                </c:pt>
                <c:pt idx="6">
                  <c:v>ЕР</c:v>
                </c:pt>
                <c:pt idx="7">
                  <c:v>ЛДПР</c:v>
                </c:pt>
                <c:pt idx="8">
                  <c:v>Правые (Прохоров)</c:v>
                </c:pt>
                <c:pt idx="9">
                  <c:v>Оппозиция</c:v>
                </c:pt>
                <c:pt idx="10">
                  <c:v>Деятели культуры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6.0</c:v>
                </c:pt>
                <c:pt idx="2">
                  <c:v>2.0</c:v>
                </c:pt>
                <c:pt idx="3">
                  <c:v>5.0</c:v>
                </c:pt>
                <c:pt idx="4">
                  <c:v>1.0</c:v>
                </c:pt>
                <c:pt idx="5">
                  <c:v>3.0</c:v>
                </c:pt>
                <c:pt idx="6">
                  <c:v>1.0</c:v>
                </c:pt>
                <c:pt idx="7">
                  <c:v>1.0</c:v>
                </c:pt>
                <c:pt idx="8">
                  <c:v>3.0</c:v>
                </c:pt>
                <c:pt idx="9">
                  <c:v>12.0</c:v>
                </c:pt>
                <c:pt idx="10">
                  <c:v>13.0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23963720"/>
        <c:axId val="-2123960744"/>
      </c:barChart>
      <c:catAx>
        <c:axId val="-21239637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-2123960744"/>
        <c:crosses val="autoZero"/>
        <c:auto val="1"/>
        <c:lblAlgn val="ctr"/>
        <c:lblOffset val="100"/>
        <c:noMultiLvlLbl val="0"/>
      </c:catAx>
      <c:valAx>
        <c:axId val="-21239607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12396372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3A1CE10-DF5C-4206-B4C8-18082075D439}" type="datetimeFigureOut">
              <a:rPr lang="ru-RU" smtClean="0"/>
              <a:t>09.01.14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505C3DE-0F44-4DDE-ABBA-134D942139E2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www.hse.ru/data/2012/01/19/1263885102/logo_с_hse_cmy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119" y="3543701"/>
            <a:ext cx="2795813" cy="270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CE10-DF5C-4206-B4C8-18082075D439}" type="datetimeFigureOut">
              <a:rPr lang="ru-RU" smtClean="0"/>
              <a:t>09.01.14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5C3DE-0F44-4DDE-ABBA-134D942139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CE10-DF5C-4206-B4C8-18082075D439}" type="datetimeFigureOut">
              <a:rPr lang="ru-RU" smtClean="0"/>
              <a:t>09.01.14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5C3DE-0F44-4DDE-ABBA-134D942139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CE10-DF5C-4206-B4C8-18082075D439}" type="datetimeFigureOut">
              <a:rPr lang="ru-RU" smtClean="0"/>
              <a:t>09.01.14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5C3DE-0F44-4DDE-ABBA-134D942139E2}" type="slidenum">
              <a:rPr lang="ru-RU" smtClean="0"/>
              <a:t>‹#›</a:t>
            </a:fld>
            <a:endParaRPr lang="ru-RU"/>
          </a:p>
        </p:txBody>
      </p:sp>
      <p:pic>
        <p:nvPicPr>
          <p:cNvPr id="2050" name="Picture 2" descr="http://www.hse.ru/data/2012/01/19/1263885102/logo_с_hse_cmy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44882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CE10-DF5C-4206-B4C8-18082075D439}" type="datetimeFigureOut">
              <a:rPr lang="ru-RU" smtClean="0"/>
              <a:t>09.01.14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5C3DE-0F44-4DDE-ABBA-134D942139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CE10-DF5C-4206-B4C8-18082075D439}" type="datetimeFigureOut">
              <a:rPr lang="ru-RU" smtClean="0"/>
              <a:t>09.01.14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5C3DE-0F44-4DDE-ABBA-134D942139E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CE10-DF5C-4206-B4C8-18082075D439}" type="datetimeFigureOut">
              <a:rPr lang="ru-RU" smtClean="0"/>
              <a:t>09.01.14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5C3DE-0F44-4DDE-ABBA-134D942139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CE10-DF5C-4206-B4C8-18082075D439}" type="datetimeFigureOut">
              <a:rPr lang="ru-RU" smtClean="0"/>
              <a:t>09.01.14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5C3DE-0F44-4DDE-ABBA-134D942139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CE10-DF5C-4206-B4C8-18082075D439}" type="datetimeFigureOut">
              <a:rPr lang="ru-RU" smtClean="0"/>
              <a:t>09.01.14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5C3DE-0F44-4DDE-ABBA-134D942139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CE10-DF5C-4206-B4C8-18082075D439}" type="datetimeFigureOut">
              <a:rPr lang="ru-RU" smtClean="0"/>
              <a:t>09.01.14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5C3DE-0F44-4DDE-ABBA-134D942139E2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CE10-DF5C-4206-B4C8-18082075D439}" type="datetimeFigureOut">
              <a:rPr lang="ru-RU" smtClean="0"/>
              <a:t>09.01.14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5C3DE-0F44-4DDE-ABBA-134D942139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3A1CE10-DF5C-4206-B4C8-18082075D439}" type="datetimeFigureOut">
              <a:rPr lang="ru-RU" smtClean="0"/>
              <a:t>09.01.14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505C3DE-0F44-4DDE-ABBA-134D942139E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1800" b="1" dirty="0">
                <a:latin typeface="Arial Black" panose="020B0A04020102020204" pitchFamily="34" charset="0"/>
              </a:rPr>
              <a:t>Власть и оппозиция: репрезентация политических консенсусов-</a:t>
            </a:r>
            <a:r>
              <a:rPr lang="ru-RU" sz="1800" b="1" dirty="0" err="1">
                <a:latin typeface="Arial Black" panose="020B0A04020102020204" pitchFamily="34" charset="0"/>
              </a:rPr>
              <a:t>диссенсусов</a:t>
            </a:r>
            <a:r>
              <a:rPr lang="ru-RU" sz="1800" b="1" dirty="0">
                <a:latin typeface="Arial Black" panose="020B0A04020102020204" pitchFamily="34" charset="0"/>
              </a:rPr>
              <a:t> в российском телеэфире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Arial Narrow" panose="020B0606020202030204" pitchFamily="34" charset="0"/>
              </a:rPr>
              <a:t>Кирия И.В.</a:t>
            </a:r>
          </a:p>
          <a:p>
            <a:r>
              <a:rPr lang="ru-RU" dirty="0" smtClean="0">
                <a:latin typeface="Arial Narrow" panose="020B0606020202030204" pitchFamily="34" charset="0"/>
              </a:rPr>
              <a:t>К.ф.н., </a:t>
            </a:r>
            <a:r>
              <a:rPr lang="en-US" dirty="0" smtClean="0">
                <a:latin typeface="Arial Narrow" panose="020B0606020202030204" pitchFamily="34" charset="0"/>
              </a:rPr>
              <a:t>Ph.D.</a:t>
            </a:r>
          </a:p>
          <a:p>
            <a:r>
              <a:rPr lang="ru-RU" dirty="0" smtClean="0">
                <a:latin typeface="Arial Narrow" panose="020B0606020202030204" pitchFamily="34" charset="0"/>
              </a:rPr>
              <a:t>Профессор НИУ ВШЭ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059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Политические партии 1 волна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204864"/>
            <a:ext cx="6777317" cy="3508977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Лидирует по упоминаниям персоналий Единая Россия. На втором месте представители оппозиции (Навальный, Немцов и т.д.)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421832929"/>
              </p:ext>
            </p:extLst>
          </p:nvPr>
        </p:nvGraphicFramePr>
        <p:xfrm>
          <a:off x="899592" y="3429000"/>
          <a:ext cx="756084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718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Политические партии 2 волна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204864"/>
            <a:ext cx="6777317" cy="3508977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Лидируют по упоминаниям в совокупности представители оппозиции. Это свидетельствует о том, что телевизионный дискурс позиционировал те или иные политические партии или ту или иную деятельность по отношению к оппозиции (играя, очевидно, на противопоставлении)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199367225"/>
              </p:ext>
            </p:extLst>
          </p:nvPr>
        </p:nvGraphicFramePr>
        <p:xfrm>
          <a:off x="827584" y="3429000"/>
          <a:ext cx="756084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788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Политические партии 1 и 2 волна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348880"/>
            <a:ext cx="1570484" cy="157048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348880"/>
            <a:ext cx="1584176" cy="158417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355543" y="3933056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Единая Россия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48880"/>
            <a:ext cx="1584176" cy="158417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348880"/>
            <a:ext cx="1584176" cy="158417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932040" y="3933056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КПРФ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293096"/>
            <a:ext cx="1584176" cy="158417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302867"/>
            <a:ext cx="1574405" cy="157440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389956" y="6021288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СР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93096"/>
            <a:ext cx="1584176" cy="158417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282063"/>
            <a:ext cx="1595209" cy="159520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5004048" y="6021287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Оппозиция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94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Группы персонажей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276872"/>
            <a:ext cx="6777317" cy="129614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 Путина в первой волне сеть плотнее, чем во второй (связность соседей Путина выше)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 Прохорова в первой волне – самая плотная сеть (самая связанная между собой). Это свидетельствует о том, что в 1 волну он был более включен в сеть более кросс-цитирующих сюжетов, чем во 2 волну, когда он стал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атомизированным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кластером. Сеть Навального во 2 волне плотнее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253596"/>
              </p:ext>
            </p:extLst>
          </p:nvPr>
        </p:nvGraphicFramePr>
        <p:xfrm>
          <a:off x="1115617" y="3666203"/>
          <a:ext cx="6768750" cy="2713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6250"/>
                <a:gridCol w="2256250"/>
                <a:gridCol w="2256250"/>
              </a:tblGrid>
              <a:tr h="37589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Персонаж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Коэффициент</a:t>
                      </a:r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кластеризации 1 волна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Коэффициент кластеризации</a:t>
                      </a:r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волна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2666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Путин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0,178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0,045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2666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Медведев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0,024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0,014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2666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Зюганов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0,066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2666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Жириновский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0,176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2666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Прохоров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0,556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0,044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2666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Миронов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0,052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0,065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2666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Навальный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0,03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0,222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5364088" y="5386472"/>
            <a:ext cx="1152128" cy="34678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364088" y="6021288"/>
            <a:ext cx="1152128" cy="36004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223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Интеракции: Путин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1753420"/>
          </a:xfrm>
        </p:spPr>
        <p:txBody>
          <a:bodyPr>
            <a:norm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Абсолютная 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надпартийность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: минимум упоминаний вместе с персонами, ассоциирующимися с партиями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Более плотная сеть в 1 волне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Розыгрыш правой карты (больше совместных упоминаний и апелляций к правым)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259632" y="3212976"/>
            <a:ext cx="6264696" cy="3096344"/>
            <a:chOff x="1259632" y="3212976"/>
            <a:chExt cx="6264696" cy="3096344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3212976"/>
              <a:ext cx="3096344" cy="3096344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984" y="3212976"/>
              <a:ext cx="3096344" cy="3096344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381206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Интеракции: Путин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4977068"/>
              </p:ext>
            </p:extLst>
          </p:nvPr>
        </p:nvGraphicFramePr>
        <p:xfrm>
          <a:off x="1042988" y="3284984"/>
          <a:ext cx="712941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бъект 2"/>
          <p:cNvSpPr txBox="1">
            <a:spLocks/>
          </p:cNvSpPr>
          <p:nvPr/>
        </p:nvSpPr>
        <p:spPr>
          <a:xfrm>
            <a:off x="1043492" y="2323653"/>
            <a:ext cx="6777317" cy="1753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Во второй волне – чисто партийная конкуренция (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упоминаемость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совместно с лидерами других партий преимущественно парламентских.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Минимум интеракций с АП и Правительством</a:t>
            </a:r>
          </a:p>
        </p:txBody>
      </p:sp>
    </p:spTree>
    <p:extLst>
      <p:ext uri="{BB962C8B-B14F-4D97-AF65-F5344CB8AC3E}">
        <p14:creationId xmlns:p14="http://schemas.microsoft.com/office/powerpoint/2010/main" val="2292386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Интеракции: Медведев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Наименее плотная сеть (много ссылок и упоминаний персон, на которых больше нет ссылок)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Максимальное число ссылок на Единую Россию в 1 волне, минимальная партийная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аффилиация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во 2 волне.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619672" y="3332330"/>
            <a:ext cx="5973942" cy="2949606"/>
            <a:chOff x="1619672" y="3332330"/>
            <a:chExt cx="5973942" cy="2949606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3332330"/>
              <a:ext cx="2949606" cy="2949606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3332330"/>
              <a:ext cx="2949606" cy="2949606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682524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Интеракции: Медведев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1321372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Максимальное число связей с премьером и администрацией (во 2 волне больше, чем в 1). 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Ассоциация с одной партией (ЕР)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репрезентации партийной активности во 2 волне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1166314"/>
              </p:ext>
            </p:extLst>
          </p:nvPr>
        </p:nvGraphicFramePr>
        <p:xfrm>
          <a:off x="1042988" y="3284984"/>
          <a:ext cx="712941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вал 4"/>
          <p:cNvSpPr/>
          <p:nvPr/>
        </p:nvSpPr>
        <p:spPr>
          <a:xfrm>
            <a:off x="6814121" y="4005064"/>
            <a:ext cx="648072" cy="10801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644008" y="3645024"/>
            <a:ext cx="720080" cy="15841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627784" y="4005064"/>
            <a:ext cx="720080" cy="12241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977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Интеракции: Миронов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Большое количество цитирований представителей Единой России в сюжетах про Миронова.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Много связей с представителями культуры, науки, спорта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143000" y="3068960"/>
            <a:ext cx="6858000" cy="3284984"/>
            <a:chOff x="1143000" y="3068960"/>
            <a:chExt cx="6858000" cy="3284984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3068960"/>
              <a:ext cx="3284984" cy="3284984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3068960"/>
              <a:ext cx="3284984" cy="3284984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930554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Интеракции: Миронов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74530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Чаще всего противопоставлялся в 1 волне Единой России (упоминаются вместе). Во второй волне – правым и КПРФ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9047365"/>
              </p:ext>
            </p:extLst>
          </p:nvPr>
        </p:nvGraphicFramePr>
        <p:xfrm>
          <a:off x="899592" y="3284984"/>
          <a:ext cx="712941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вал 4"/>
          <p:cNvSpPr/>
          <p:nvPr/>
        </p:nvSpPr>
        <p:spPr>
          <a:xfrm>
            <a:off x="4860032" y="3643622"/>
            <a:ext cx="720080" cy="15841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274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Диссенсус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-консенсус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Идея Р.А. Даля о том, что демократия – это не власть большинства, а власть консенсуса, то есть способности договариваться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(Dahl)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Медиа репрезентируют консенсусы-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диссенсусы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через механизм партийного параллелизма (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Hallin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Mancini)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или через механизм повестки дня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Представление о новостном дискурсе как о некоей структуре со своими структурными элементами, которые припоминаются как фреймы (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Dijk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Идея о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рассредоточенности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социального в сетях (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Latour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Гипотеза: телевизионный дискурс – это сеть персонажей, связанных через упоминания их в сюжетах друг про друга. 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Изучение дискурсов в выпусках новостей на 3 федеральных телеканалах в период ноябрь-декабрь 2011 (Думская кампания) и в период февраль-март 2012 (Президентская кампания)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746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Интеракции: Зюганов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Противостоит почти всем кандидатам в телевизионном дискурсе. Отсутствует собственный круг упоминаний.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405764" y="3284984"/>
            <a:ext cx="6262580" cy="2996952"/>
            <a:chOff x="1405764" y="3284984"/>
            <a:chExt cx="6262580" cy="2996952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5764" y="3284984"/>
              <a:ext cx="2996952" cy="2996952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1392" y="3284984"/>
              <a:ext cx="2996952" cy="2996952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730819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Интеракции: Зюганов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Референции внутри депутатского корпуса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Также упоминается вместе с Единой Россией. Больше противопоставлений с оппозицией и Правыми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1526666"/>
              </p:ext>
            </p:extLst>
          </p:nvPr>
        </p:nvGraphicFramePr>
        <p:xfrm>
          <a:off x="1042988" y="3284984"/>
          <a:ext cx="712941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вал 4"/>
          <p:cNvSpPr/>
          <p:nvPr/>
        </p:nvSpPr>
        <p:spPr>
          <a:xfrm>
            <a:off x="6228184" y="3861048"/>
            <a:ext cx="576064" cy="19442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948264" y="3861048"/>
            <a:ext cx="504056" cy="19442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263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"/>
                <a:cs typeface="Arial"/>
              </a:rPr>
              <a:t>Интеракции Жириновского</a:t>
            </a:r>
            <a:endParaRPr lang="ru-RU" dirty="0">
              <a:latin typeface="Arial"/>
              <a:cs typeface="Arial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115616" y="2420888"/>
            <a:ext cx="7200800" cy="3933056"/>
            <a:chOff x="1115616" y="2420888"/>
            <a:chExt cx="7200800" cy="3933056"/>
          </a:xfrm>
        </p:grpSpPr>
        <p:pic>
          <p:nvPicPr>
            <p:cNvPr id="4" name="Изображение 3" descr="Жириновский 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2420888"/>
              <a:ext cx="3933056" cy="3933056"/>
            </a:xfrm>
            <a:prstGeom prst="rect">
              <a:avLst/>
            </a:prstGeom>
          </p:spPr>
        </p:pic>
        <p:pic>
          <p:nvPicPr>
            <p:cNvPr id="5" name="Изображение 4" descr="Жириновский 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048" y="2852936"/>
              <a:ext cx="3312368" cy="33123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1941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Интеракции: Прохоров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 упоминаемого только совместно с Путиным, Медведевым и остальными ключевыми персонажами Прохоров ко 2 волне превратился в самостоятельный центр, к которому привязываются другие персонажи.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Связующее звено между оппозицией и властью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114819" y="3212976"/>
            <a:ext cx="6481517" cy="3096344"/>
            <a:chOff x="1114819" y="3212976"/>
            <a:chExt cx="6481517" cy="3096344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819" y="3212976"/>
              <a:ext cx="3068960" cy="306896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9992" y="3212976"/>
              <a:ext cx="3096344" cy="3096344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011670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Интеракции: Прохоров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Практически отсутствует в 1 волне как самостоятельный персонаж. 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Более четко позиционируется по отношению к оппозиции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9730903"/>
              </p:ext>
            </p:extLst>
          </p:nvPr>
        </p:nvGraphicFramePr>
        <p:xfrm>
          <a:off x="1042988" y="3284984"/>
          <a:ext cx="712941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вал 4"/>
          <p:cNvSpPr/>
          <p:nvPr/>
        </p:nvSpPr>
        <p:spPr>
          <a:xfrm>
            <a:off x="6876256" y="3429000"/>
            <a:ext cx="576064" cy="19442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596336" y="3458052"/>
            <a:ext cx="576064" cy="19442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960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Произошел выход оппозиции в публичное поле, и остальные силы (кандидаты в президенты в первую очередь) позиционировались по отношению к этой оппозиции за исключением одного персонажа: кандидата в президенты В.В. Путина</a:t>
            </a:r>
          </a:p>
          <a:p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 кампания представляла собой «борьбу маргиналов» против всеохватывающей партии ЕР. При этом в целом в публичном поле присутствовали фигуры из ГД. Как будто происходило </a:t>
            </a:r>
            <a:r>
              <a:rPr lang="ru-RU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переутверждение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одних и тех же депутатов на новый срок. </a:t>
            </a:r>
          </a:p>
          <a:p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Представители сферы культуры, науки, спорта выступают в роли «обслуживающего персонала» для политических дискурсов ведущих политиков (что затем щедро вознаграждается попаданием в Думу).</a:t>
            </a:r>
          </a:p>
          <a:p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Во время президентской кампании упоминания партийных лиц (кроме самих кандидатов в президенты) были сведены к минимуму.</a:t>
            </a:r>
          </a:p>
          <a:p>
            <a:endParaRPr lang="ru-RU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667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Методика построения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323652"/>
            <a:ext cx="6912884" cy="3769644"/>
          </a:xfrm>
        </p:spPr>
        <p:txBody>
          <a:bodyPr>
            <a:no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Подсчитывались упоминания всех персонажей в сюжетах, в которых одним из основных действующих лиц (персонаж имеет прямую речь) был кто-то из 11 ключевых политических фигур во власти и в несистемной оппозиции (Путин, Медведев, Прохоров, Зюганов, Жириновский, Миронов, Немцов, Навальный, Яшин, Удальцов, Гудков)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Каждое упоминаемое лицо проверялось с точки зрения принадлежности в период упоминания к той или иной группе. Основные группы:</a:t>
            </a:r>
          </a:p>
          <a:p>
            <a:pPr lvl="1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Степень позиционирования по отношению к государству (Правительство, Администрация президента, ГД, СФ, другие чиновники, бизнес, медиа)</a:t>
            </a:r>
          </a:p>
          <a:p>
            <a:pPr lvl="1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Степень позиционирования по отношению к системе политических партий (ЕР, СР, КПРФ, ЛДПР, Яблоко, Правые (Прохоров), Патриоты, Оппозиция (незарегистрированные и зарегистрированные партии, представленные в ходе протестных митингов в комитете оппозиции)</a:t>
            </a:r>
          </a:p>
          <a:p>
            <a:pPr lvl="1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Принадлежность к сфере культуры, образования, спорта</a:t>
            </a:r>
          </a:p>
          <a:p>
            <a:pPr lvl="1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Во 2 волне: принадлежность к Штабу Путина (список доверенных лиц)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персонаж принадлежал к двум сферам (сфере культуры, и, например, был депутатом ГД), то это помечалось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Все умершие персонажи (исторические личности, писатели, музыканты и т.д.) попадали в категорию «исторические персонажи» (как исключенные из актуального политического поля)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Чем большее количество сюжетов про каждую из указанных ключевых фигур, тем больше размер «узла». Толщина линии, связывающей двух персонажей, характеризует количество упоминаний одного персонажа в репортажах про другого. </a:t>
            </a:r>
          </a:p>
        </p:txBody>
      </p:sp>
    </p:spTree>
    <p:extLst>
      <p:ext uri="{BB962C8B-B14F-4D97-AF65-F5344CB8AC3E}">
        <p14:creationId xmlns:p14="http://schemas.microsoft.com/office/powerpoint/2010/main" val="3430093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 волна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021414"/>
            <a:ext cx="5301208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60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980728"/>
            <a:ext cx="5301208" cy="53012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 волна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619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Общие наблюдения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985668"/>
          </a:xfrm>
        </p:spPr>
        <p:txBody>
          <a:bodyPr>
            <a:noAutofit/>
          </a:bodyPr>
          <a:lstStyle/>
          <a:p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Взаимоцитирование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Путина в сюжетах про Медведева и Медведева в сюжетах про Путина.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 целом действует четкая сеть взаимного цитирования правительственных и ГД-персонажей, сфера науки, культуры, спорта и т.д. почти целиком строится на уникальных цитированиях (Макаревич проскочил в сюжете про Прохорова, больше он нигде не появился)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 первой волне Путин репрезентируется телеканалами как минимально вовлеченный в политику: минимум связей с ЕР, в целом меньше сюжетов. Более высокий коэффициент кластеризации – степень вероятности связей между двумя другими фигурами, связанными с узлом (0,178 против 0,024 у Медведева) 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Во второй волне Путин максимально близок к Медведеву по количеству упоминаний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 сюжетах про Медведева и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связям с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персонажами (коэффициент кластеризации составляет 0,045).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 первой волне активнее действует Миронов и Навальный (больше сюжетов). Во второй волне сила этих персонажей ослабевает: если в первой волне по масштабу Навальный сопоставим с Жириновским, то во второй волне существенно слабее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Михаил Прохоров более активно присутствует на телеканалах во 2 волне и характер его связей в 1 волне вполне конъюнктурный (связи с Путиным, Медведевым, ключевыми политиками). Во 2 волне он действует как оппозиционный политик, фактически ближе связанный с оппозицией (упоминания лидеров несистемной оппозиции в сюжетах про него существенно больше)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Во второй волне в целом гораздо больше представителей «несистемной оппозиции» (Удальцов вообще в 1 волне не упоминался, Гудков тоже, Касьянов тоже). </a:t>
            </a:r>
          </a:p>
        </p:txBody>
      </p:sp>
    </p:spTree>
    <p:extLst>
      <p:ext uri="{BB962C8B-B14F-4D97-AF65-F5344CB8AC3E}">
        <p14:creationId xmlns:p14="http://schemas.microsoft.com/office/powerpoint/2010/main" val="347241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Властные группы 1 волна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1043492" y="2323652"/>
            <a:ext cx="7344932" cy="3508977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Преобладание правительства над АП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ГД лидирует (то есть действующие депутаты ГД) участвуют в собственном переизбрании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Ученые, спортсмены, актеры, режиссеры и т.д. являются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акторами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политики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89925342"/>
              </p:ext>
            </p:extLst>
          </p:nvPr>
        </p:nvGraphicFramePr>
        <p:xfrm>
          <a:off x="1115616" y="3501008"/>
          <a:ext cx="691276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0758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Властные группы 2 волна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1043492" y="2323652"/>
            <a:ext cx="7344932" cy="3508977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Преобладание правительства над АП</a:t>
            </a:r>
          </a:p>
          <a:p>
            <a:r>
              <a:rPr lang="ru-RU" sz="1400" dirty="0" smtClean="0"/>
              <a:t>Слабая представленность ГД</a:t>
            </a:r>
          </a:p>
          <a:p>
            <a:r>
              <a:rPr lang="ru-RU" sz="1400" dirty="0" smtClean="0"/>
              <a:t>Ученые, спортсмены, актеры, режиссеры и т.д. являются </a:t>
            </a:r>
            <a:r>
              <a:rPr lang="ru-RU" sz="1400" dirty="0" err="1" smtClean="0"/>
              <a:t>акторами</a:t>
            </a:r>
            <a:r>
              <a:rPr lang="ru-RU" sz="1400" dirty="0" smtClean="0"/>
              <a:t> политики</a:t>
            </a:r>
            <a:endParaRPr lang="ru-RU" sz="14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765657344"/>
              </p:ext>
            </p:extLst>
          </p:nvPr>
        </p:nvGraphicFramePr>
        <p:xfrm>
          <a:off x="1115616" y="3501008"/>
          <a:ext cx="691276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9086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Властные группы (1 и 2 волна)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92686"/>
            <a:ext cx="1368152" cy="136815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292686"/>
            <a:ext cx="1368152" cy="136815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331640" y="3660838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Администрация президента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92686"/>
            <a:ext cx="1368152" cy="136815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466" y="2292686"/>
            <a:ext cx="1368152" cy="136815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756330" y="3660838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Правительство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365104"/>
            <a:ext cx="1333495" cy="133349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33" y="4365104"/>
            <a:ext cx="1333495" cy="133349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366297" y="5805264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ГД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360772"/>
            <a:ext cx="1337827" cy="133782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466" y="4365104"/>
            <a:ext cx="1333495" cy="133349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4685691" y="5827914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Культура, наука, спорт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765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1467</TotalTime>
  <Words>1304</Words>
  <Application>Microsoft Macintosh PowerPoint</Application>
  <PresentationFormat>Экран (4:3)</PresentationFormat>
  <Paragraphs>116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Остин</vt:lpstr>
      <vt:lpstr>Власть и оппозиция: репрезентация политических консенсусов-диссенсусов в российском телеэфире </vt:lpstr>
      <vt:lpstr>Диссенсус-консенсус</vt:lpstr>
      <vt:lpstr>Методика построения</vt:lpstr>
      <vt:lpstr>1 волна</vt:lpstr>
      <vt:lpstr>2 волна</vt:lpstr>
      <vt:lpstr>Общие наблюдения</vt:lpstr>
      <vt:lpstr>Властные группы 1 волна</vt:lpstr>
      <vt:lpstr>Властные группы 2 волна</vt:lpstr>
      <vt:lpstr>Властные группы (1 и 2 волна)</vt:lpstr>
      <vt:lpstr>Политические партии 1 волна</vt:lpstr>
      <vt:lpstr>Политические партии 2 волна</vt:lpstr>
      <vt:lpstr>Политические партии 1 и 2 волна</vt:lpstr>
      <vt:lpstr>Группы персонажей</vt:lpstr>
      <vt:lpstr>Интеракции: Путин</vt:lpstr>
      <vt:lpstr>Интеракции: Путин</vt:lpstr>
      <vt:lpstr>Интеракции: Медведев</vt:lpstr>
      <vt:lpstr>Интеракции: Медведев</vt:lpstr>
      <vt:lpstr>Интеракции: Миронов</vt:lpstr>
      <vt:lpstr>Интеракции: Миронов</vt:lpstr>
      <vt:lpstr>Интеракции: Зюганов</vt:lpstr>
      <vt:lpstr>Интеракции: Зюганов</vt:lpstr>
      <vt:lpstr>Интеракции Жириновского</vt:lpstr>
      <vt:lpstr>Интеракции: Прохоров</vt:lpstr>
      <vt:lpstr>Интеракции: Прохоров</vt:lpstr>
      <vt:lpstr>Выводы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Власть и оппозиция: репрезентация политических консенсусов-диссенсусов в российском телеэфире</dc:title>
  <dc:creator>User</dc:creator>
  <cp:lastModifiedBy>Ilya Kiriya</cp:lastModifiedBy>
  <cp:revision>49</cp:revision>
  <dcterms:created xsi:type="dcterms:W3CDTF">2013-12-18T09:25:51Z</dcterms:created>
  <dcterms:modified xsi:type="dcterms:W3CDTF">2014-01-09T16:09:17Z</dcterms:modified>
</cp:coreProperties>
</file>